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56" r:id="rId5"/>
    <p:sldId id="530" r:id="rId6"/>
    <p:sldId id="531" r:id="rId7"/>
    <p:sldId id="532" r:id="rId8"/>
    <p:sldId id="533" r:id="rId9"/>
    <p:sldId id="534" r:id="rId10"/>
    <p:sldId id="535" r:id="rId11"/>
    <p:sldId id="536" r:id="rId12"/>
    <p:sldId id="537" r:id="rId13"/>
    <p:sldId id="538" r:id="rId14"/>
    <p:sldId id="539" r:id="rId15"/>
    <p:sldId id="540" r:id="rId16"/>
    <p:sldId id="541" r:id="rId17"/>
    <p:sldId id="542" r:id="rId18"/>
    <p:sldId id="543" r:id="rId19"/>
    <p:sldId id="544" r:id="rId20"/>
    <p:sldId id="545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1544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 in the course on:</a:t>
            </a:r>
          </a:p>
          <a:p>
            <a:r>
              <a:rPr lang="en-US" dirty="0"/>
              <a:t>With 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7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 Class eco system and methods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Simeon </a:t>
            </a:r>
            <a:r>
              <a:rPr lang="en-US" sz="2000" dirty="0" err="1"/>
              <a:t>Angelov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148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E7279-1349-4F45-A092-05965C9F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Q9 Which of the bellow correctly defines class Printer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163CF-7824-4A46-987A-FE17A17E6972}"/>
              </a:ext>
            </a:extLst>
          </p:cNvPr>
          <p:cNvSpPr txBox="1"/>
          <p:nvPr/>
        </p:nvSpPr>
        <p:spPr>
          <a:xfrm>
            <a:off x="1054100" y="850901"/>
            <a:ext cx="8305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a) </a:t>
            </a:r>
            <a:br>
              <a:rPr lang="en-GB" dirty="0"/>
            </a:br>
            <a:r>
              <a:rPr lang="en-GB" dirty="0"/>
              <a:t>package </a:t>
            </a:r>
            <a:r>
              <a:rPr lang="en-GB" dirty="0" err="1"/>
              <a:t>bg.newhorizons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​public class Printer {}</a:t>
            </a:r>
          </a:p>
          <a:p>
            <a:r>
              <a:rPr lang="en-GB" dirty="0"/>
              <a:t>​</a:t>
            </a:r>
            <a:br>
              <a:rPr lang="en-GB" dirty="0"/>
            </a:br>
            <a:r>
              <a:rPr lang="en-GB" dirty="0"/>
              <a:t>b)</a:t>
            </a:r>
          </a:p>
          <a:p>
            <a:r>
              <a:rPr lang="en-GB" dirty="0"/>
              <a:t>public class Printer { </a:t>
            </a:r>
          </a:p>
          <a:p>
            <a:r>
              <a:rPr lang="en-GB" dirty="0"/>
              <a:t>    package </a:t>
            </a:r>
            <a:r>
              <a:rPr lang="en-GB" dirty="0" err="1"/>
              <a:t>com.udayan.oca</a:t>
            </a:r>
            <a:r>
              <a:rPr lang="en-GB" dirty="0"/>
              <a:t>;</a:t>
            </a:r>
          </a:p>
          <a:p>
            <a:r>
              <a:rPr lang="en-GB" dirty="0"/>
              <a:t>}</a:t>
            </a:r>
          </a:p>
          <a:p>
            <a:r>
              <a:rPr lang="en-GB" dirty="0"/>
              <a:t>​</a:t>
            </a:r>
            <a:br>
              <a:rPr lang="en-GB" dirty="0"/>
            </a:br>
            <a:r>
              <a:rPr lang="en-GB" dirty="0"/>
              <a:t>c)</a:t>
            </a:r>
          </a:p>
          <a:p>
            <a:r>
              <a:rPr lang="en-GB" dirty="0"/>
              <a:t>import </a:t>
            </a:r>
            <a:r>
              <a:rPr lang="en-GB" dirty="0" err="1"/>
              <a:t>java.util</a:t>
            </a:r>
            <a:r>
              <a:rPr lang="en-GB" dirty="0"/>
              <a:t>.*;</a:t>
            </a:r>
          </a:p>
          <a:p>
            <a:r>
              <a:rPr lang="en-GB" dirty="0"/>
              <a:t>package </a:t>
            </a:r>
            <a:r>
              <a:rPr lang="en-GB" dirty="0" err="1"/>
              <a:t>com.udayan.oca</a:t>
            </a:r>
            <a:r>
              <a:rPr lang="en-GB" dirty="0"/>
              <a:t>;</a:t>
            </a:r>
          </a:p>
          <a:p>
            <a:r>
              <a:rPr lang="en-GB" dirty="0"/>
              <a:t>public class Printer {</a:t>
            </a:r>
          </a:p>
          <a:p>
            <a:r>
              <a:rPr lang="en-GB" dirty="0"/>
              <a:t>    </a:t>
            </a:r>
          </a:p>
          <a:p>
            <a:r>
              <a:rPr lang="en-GB" dirty="0"/>
              <a:t>}</a:t>
            </a:r>
          </a:p>
          <a:p>
            <a:r>
              <a:rPr lang="en-GB" dirty="0"/>
              <a:t>​</a:t>
            </a:r>
            <a:br>
              <a:rPr lang="en-GB" dirty="0"/>
            </a:br>
            <a:r>
              <a:rPr lang="en-GB" dirty="0"/>
              <a:t>d) </a:t>
            </a:r>
          </a:p>
          <a:p>
            <a:r>
              <a:rPr lang="en-GB" dirty="0"/>
              <a:t>public class Printer {</a:t>
            </a:r>
          </a:p>
          <a:p>
            <a:r>
              <a:rPr lang="en-GB" dirty="0"/>
              <a:t>    </a:t>
            </a:r>
          </a:p>
          <a:p>
            <a:r>
              <a:rPr lang="en-GB" dirty="0"/>
              <a:t>}</a:t>
            </a:r>
          </a:p>
          <a:p>
            <a:r>
              <a:rPr lang="en-GB" dirty="0"/>
              <a:t>package </a:t>
            </a:r>
            <a:r>
              <a:rPr lang="en-GB" dirty="0" err="1"/>
              <a:t>com.udayan.oca</a:t>
            </a:r>
            <a:r>
              <a:rPr lang="en-GB" dirty="0"/>
              <a:t>;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317B43-4E6C-814E-A6F7-BAA974D84EEA}"/>
              </a:ext>
            </a:extLst>
          </p:cNvPr>
          <p:cNvSpPr txBox="1"/>
          <p:nvPr/>
        </p:nvSpPr>
        <p:spPr>
          <a:xfrm>
            <a:off x="10033000" y="50673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A4E5-F1B6-234E-A448-5FFB54B6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301"/>
            <a:ext cx="10515600" cy="474500"/>
          </a:xfrm>
        </p:spPr>
        <p:txBody>
          <a:bodyPr/>
          <a:lstStyle/>
          <a:p>
            <a:r>
              <a:rPr lang="en-US" dirty="0"/>
              <a:t>Q10. What will be the result of compiling and executing of the code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CB89C-C0A8-F047-ABA6-87386CDE49E0}"/>
              </a:ext>
            </a:extLst>
          </p:cNvPr>
          <p:cNvSpPr txBox="1"/>
          <p:nvPr/>
        </p:nvSpPr>
        <p:spPr>
          <a:xfrm>
            <a:off x="6565900" y="1168400"/>
            <a:ext cx="5156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class Message {</a:t>
            </a:r>
          </a:p>
          <a:p>
            <a:r>
              <a:rPr lang="en-GB" b="1" dirty="0"/>
              <a:t>    String </a:t>
            </a:r>
            <a:r>
              <a:rPr lang="en-GB" b="1" dirty="0" err="1"/>
              <a:t>msg</a:t>
            </a:r>
            <a:r>
              <a:rPr lang="en-GB" b="1" dirty="0"/>
              <a:t> = "Happy New Year!";</a:t>
            </a:r>
          </a:p>
          <a:p>
            <a:r>
              <a:rPr lang="en-GB" b="1" dirty="0"/>
              <a:t>    public void print() {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</a:t>
            </a:r>
            <a:r>
              <a:rPr lang="en-GB" b="1" dirty="0" err="1"/>
              <a:t>msg</a:t>
            </a:r>
            <a:r>
              <a:rPr lang="en-GB" b="1" dirty="0"/>
              <a:t>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public class Test {</a:t>
            </a:r>
          </a:p>
          <a:p>
            <a:r>
              <a:rPr lang="en-GB" b="1" dirty="0"/>
              <a:t>    public static void change(Message m) {</a:t>
            </a:r>
          </a:p>
          <a:p>
            <a:r>
              <a:rPr lang="en-GB" b="1" dirty="0"/>
              <a:t>        m = new Message();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m.msg</a:t>
            </a:r>
            <a:r>
              <a:rPr lang="en-GB" b="1" dirty="0"/>
              <a:t> = "Happy Holidays!";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     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Message </a:t>
            </a:r>
            <a:r>
              <a:rPr lang="en-GB" b="1" dirty="0" err="1"/>
              <a:t>obj</a:t>
            </a:r>
            <a:r>
              <a:rPr lang="en-GB" b="1" dirty="0"/>
              <a:t> = new Message();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obj.print</a:t>
            </a:r>
            <a:r>
              <a:rPr lang="en-GB" b="1" dirty="0"/>
              <a:t>();</a:t>
            </a:r>
          </a:p>
          <a:p>
            <a:r>
              <a:rPr lang="en-GB" b="1" dirty="0"/>
              <a:t>        change(</a:t>
            </a:r>
            <a:r>
              <a:rPr lang="en-GB" b="1" dirty="0" err="1"/>
              <a:t>obj</a:t>
            </a:r>
            <a:r>
              <a:rPr lang="en-GB" b="1" dirty="0"/>
              <a:t>);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obj.print</a:t>
            </a:r>
            <a:r>
              <a:rPr lang="en-GB" b="1" dirty="0"/>
              <a:t>();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0F327-C9FF-994A-A16D-05E0230E1FA6}"/>
              </a:ext>
            </a:extLst>
          </p:cNvPr>
          <p:cNvSpPr txBox="1"/>
          <p:nvPr/>
        </p:nvSpPr>
        <p:spPr>
          <a:xfrm>
            <a:off x="698500" y="1562100"/>
            <a:ext cx="586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a)</a:t>
            </a:r>
            <a:br>
              <a:rPr lang="en-GB" dirty="0"/>
            </a:br>
            <a:r>
              <a:rPr lang="en-GB" dirty="0"/>
              <a:t>Happy New Year!</a:t>
            </a:r>
          </a:p>
          <a:p>
            <a:r>
              <a:rPr lang="en-GB" dirty="0"/>
              <a:t>Happy holidays!</a:t>
            </a:r>
          </a:p>
          <a:p>
            <a:br>
              <a:rPr lang="en-GB" dirty="0"/>
            </a:br>
            <a:r>
              <a:rPr lang="en-GB" dirty="0"/>
              <a:t>b)​</a:t>
            </a:r>
          </a:p>
          <a:p>
            <a:r>
              <a:rPr lang="en-GB" dirty="0"/>
              <a:t>Happy New Year!</a:t>
            </a:r>
            <a:br>
              <a:rPr lang="en-GB" dirty="0"/>
            </a:br>
            <a:r>
              <a:rPr lang="en-GB" dirty="0"/>
              <a:t>Happy New Year!</a:t>
            </a:r>
          </a:p>
          <a:p>
            <a:r>
              <a:rPr lang="en-GB" dirty="0"/>
              <a:t>​</a:t>
            </a:r>
            <a:br>
              <a:rPr lang="en-GB" dirty="0"/>
            </a:br>
            <a:r>
              <a:rPr lang="en-GB" dirty="0"/>
              <a:t>c)</a:t>
            </a:r>
          </a:p>
          <a:p>
            <a:r>
              <a:rPr lang="en-GB" dirty="0"/>
              <a:t>null</a:t>
            </a:r>
            <a:br>
              <a:rPr lang="en-GB" dirty="0"/>
            </a:br>
            <a:r>
              <a:rPr lang="en-GB" dirty="0"/>
              <a:t>Happy New Year!</a:t>
            </a:r>
          </a:p>
          <a:p>
            <a:r>
              <a:rPr lang="en-GB" dirty="0"/>
              <a:t>​</a:t>
            </a:r>
            <a:br>
              <a:rPr lang="en-GB" dirty="0"/>
            </a:br>
            <a:r>
              <a:rPr lang="en-GB" dirty="0"/>
              <a:t>d)</a:t>
            </a:r>
          </a:p>
          <a:p>
            <a:r>
              <a:rPr lang="en-GB" dirty="0"/>
              <a:t>Happy Holidays!</a:t>
            </a:r>
            <a:br>
              <a:rPr lang="en-GB" dirty="0"/>
            </a:br>
            <a:r>
              <a:rPr lang="en-GB" dirty="0"/>
              <a:t>Happy Holidays!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C6F5D-2A87-294D-8906-3CB0806844D7}"/>
              </a:ext>
            </a:extLst>
          </p:cNvPr>
          <p:cNvSpPr txBox="1"/>
          <p:nvPr/>
        </p:nvSpPr>
        <p:spPr>
          <a:xfrm>
            <a:off x="2032000" y="1143000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b)</a:t>
            </a:r>
            <a:r>
              <a:rPr lang="en-US" dirty="0"/>
              <a:t> Is correct here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6678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6600C-3A15-6F4B-9A00-40A0E408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Q11. Which of the following can be put in blank so to compile it </a:t>
            </a:r>
            <a:r>
              <a:rPr lang="en-US" dirty="0" err="1"/>
              <a:t>sucesfull</a:t>
            </a:r>
            <a:r>
              <a:rPr lang="en-US" dirty="0"/>
              <a:t>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4DA75-2D21-4C42-B26B-0D4627D91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lphaLcParenR"/>
            </a:pPr>
            <a:r>
              <a:rPr lang="en-US" dirty="0"/>
              <a:t> default</a:t>
            </a:r>
          </a:p>
          <a:p>
            <a:pPr marL="457200" indent="-457200">
              <a:buAutoNum type="alphaLcParenR"/>
            </a:pPr>
            <a:r>
              <a:rPr lang="en-US" dirty="0"/>
              <a:t> final </a:t>
            </a:r>
          </a:p>
          <a:p>
            <a:pPr marL="457200" indent="-457200">
              <a:buAutoNum type="alphaLcParenR"/>
            </a:pPr>
            <a:r>
              <a:rPr lang="en-US" dirty="0"/>
              <a:t> private </a:t>
            </a:r>
          </a:p>
          <a:p>
            <a:pPr marL="457200" indent="-457200">
              <a:buAutoNum type="alphaLcParenR"/>
            </a:pPr>
            <a:r>
              <a:rPr lang="en-US" dirty="0"/>
              <a:t> public </a:t>
            </a:r>
          </a:p>
          <a:p>
            <a:pPr marL="457200" indent="-457200">
              <a:buAutoNum type="alphaLcParenR"/>
            </a:pPr>
            <a:r>
              <a:rPr lang="en-US" dirty="0"/>
              <a:t>String </a:t>
            </a:r>
          </a:p>
          <a:p>
            <a:pPr marL="457200" indent="-457200">
              <a:buAutoNum type="alphaLcParenR"/>
            </a:pPr>
            <a:r>
              <a:rPr lang="en-US" dirty="0"/>
              <a:t> </a:t>
            </a:r>
            <a:r>
              <a:rPr lang="en-US" dirty="0" err="1"/>
              <a:t>zzz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CCA61-58E4-2E40-A14F-61B03BD498B1}"/>
              </a:ext>
            </a:extLst>
          </p:cNvPr>
          <p:cNvSpPr txBox="1"/>
          <p:nvPr/>
        </p:nvSpPr>
        <p:spPr>
          <a:xfrm>
            <a:off x="6565900" y="1752600"/>
            <a:ext cx="337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public class Hello {</a:t>
            </a:r>
          </a:p>
          <a:p>
            <a:r>
              <a:rPr lang="en-US" dirty="0"/>
              <a:t> …….. void hey() {}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4271D-0E43-BD40-AB37-43E942C24B91}"/>
              </a:ext>
            </a:extLst>
          </p:cNvPr>
          <p:cNvSpPr txBox="1"/>
          <p:nvPr/>
        </p:nvSpPr>
        <p:spPr>
          <a:xfrm>
            <a:off x="1473200" y="4876800"/>
            <a:ext cx="64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b) Final define the method is not </a:t>
            </a:r>
            <a:r>
              <a:rPr lang="en-GB" dirty="0" err="1"/>
              <a:t>changbale</a:t>
            </a:r>
            <a:r>
              <a:rPr lang="en-GB" dirty="0"/>
              <a:t>/overridable  in sub classes </a:t>
            </a:r>
          </a:p>
          <a:p>
            <a:r>
              <a:rPr lang="en-GB" dirty="0"/>
              <a:t>c) Private</a:t>
            </a:r>
          </a:p>
          <a:p>
            <a:r>
              <a:rPr lang="en-GB" dirty="0"/>
              <a:t>d) public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631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2644D-4D05-6044-BD76-BCC1009B7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Q12. What is the result of compiling and executing of the code?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FE798-C765-9A45-B5B0-472DB3FA3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</a:t>
            </a:r>
            <a:r>
              <a:rPr lang="en-GB" b="1" dirty="0" err="1"/>
              <a:t>curur</a:t>
            </a:r>
            <a:r>
              <a:rPr lang="en-GB" b="1" dirty="0"/>
              <a:t> </a:t>
            </a:r>
          </a:p>
          <a:p>
            <a:r>
              <a:rPr lang="en-US" dirty="0"/>
              <a:t>b) </a:t>
            </a:r>
            <a:r>
              <a:rPr lang="en-GB" b="1" dirty="0" err="1"/>
              <a:t>ucrcr</a:t>
            </a:r>
            <a:r>
              <a:rPr lang="en-GB" b="1" dirty="0"/>
              <a:t> </a:t>
            </a:r>
          </a:p>
          <a:p>
            <a:r>
              <a:rPr lang="en-US" dirty="0"/>
              <a:t>c) </a:t>
            </a:r>
            <a:r>
              <a:rPr lang="en-GB" b="1" dirty="0"/>
              <a:t>u </a:t>
            </a:r>
            <a:r>
              <a:rPr lang="en-GB" b="1" dirty="0" err="1"/>
              <a:t>ucrcr</a:t>
            </a:r>
            <a:r>
              <a:rPr lang="en-GB" b="1" dirty="0"/>
              <a:t> </a:t>
            </a:r>
          </a:p>
          <a:p>
            <a:r>
              <a:rPr lang="en-US" dirty="0"/>
              <a:t>d) </a:t>
            </a:r>
            <a:r>
              <a:rPr lang="en-GB" b="1" dirty="0"/>
              <a:t>u u </a:t>
            </a:r>
            <a:r>
              <a:rPr lang="en-GB" b="1" dirty="0" err="1"/>
              <a:t>curcur</a:t>
            </a:r>
            <a:r>
              <a:rPr lang="en-GB" b="1" dirty="0"/>
              <a:t> </a:t>
            </a:r>
          </a:p>
          <a:p>
            <a:r>
              <a:rPr lang="en-US" dirty="0"/>
              <a:t>e) </a:t>
            </a:r>
            <a:r>
              <a:rPr lang="en-GB" b="1" dirty="0"/>
              <a:t>u u </a:t>
            </a:r>
            <a:r>
              <a:rPr lang="en-GB" b="1" dirty="0" err="1"/>
              <a:t>ucrcr</a:t>
            </a:r>
            <a:r>
              <a:rPr lang="en-GB" b="1" dirty="0"/>
              <a:t> </a:t>
            </a:r>
          </a:p>
          <a:p>
            <a:r>
              <a:rPr lang="en-US" dirty="0"/>
              <a:t>f) </a:t>
            </a:r>
            <a:r>
              <a:rPr lang="en-GB" b="1" dirty="0" err="1"/>
              <a:t>ur</a:t>
            </a:r>
            <a:r>
              <a:rPr lang="en-GB" b="1" dirty="0"/>
              <a:t> </a:t>
            </a:r>
            <a:r>
              <a:rPr lang="en-GB" b="1" dirty="0" err="1"/>
              <a:t>ur</a:t>
            </a:r>
            <a:r>
              <a:rPr lang="en-GB" b="1" dirty="0"/>
              <a:t> </a:t>
            </a:r>
            <a:r>
              <a:rPr lang="en-GB" b="1" dirty="0" err="1"/>
              <a:t>urc</a:t>
            </a:r>
            <a:r>
              <a:rPr lang="en-GB" b="1" dirty="0"/>
              <a:t> </a:t>
            </a:r>
          </a:p>
          <a:p>
            <a:r>
              <a:rPr lang="en-US" dirty="0"/>
              <a:t>g) The code does not compile  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9B5E041-E950-5042-AF54-BCE5B4ECF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984738"/>
            <a:ext cx="4775200" cy="4354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403FA0-926B-BE4B-8D14-051D0553D620}"/>
              </a:ext>
            </a:extLst>
          </p:cNvPr>
          <p:cNvSpPr txBox="1"/>
          <p:nvPr/>
        </p:nvSpPr>
        <p:spPr>
          <a:xfrm>
            <a:off x="1168400" y="6184900"/>
            <a:ext cx="4457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e) remember sequence of execution – statis blocks first and they are called only one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35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F419E-2296-AB4A-94A4-03A75ABC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Q13 </a:t>
            </a:r>
            <a:r>
              <a:rPr lang="en-GB" dirty="0"/>
              <a:t>Which code can be inserted to have the code print 2?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F0DD1-ABBD-0D44-808F-3A091231D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</a:t>
            </a:r>
            <a:r>
              <a:rPr lang="en-GB" b="1" dirty="0"/>
              <a:t>Replace line 1 with </a:t>
            </a:r>
            <a:r>
              <a:rPr lang="en-GB" b="1" dirty="0" err="1"/>
              <a:t>BirdSeed</a:t>
            </a:r>
            <a:r>
              <a:rPr lang="en-GB" b="1" dirty="0"/>
              <a:t>(2); </a:t>
            </a:r>
          </a:p>
          <a:p>
            <a:r>
              <a:rPr lang="en-US" dirty="0"/>
              <a:t>b) </a:t>
            </a:r>
            <a:r>
              <a:rPr lang="en-GB" b="1" dirty="0"/>
              <a:t>Replace line 2 with </a:t>
            </a:r>
            <a:r>
              <a:rPr lang="en-GB" b="1" dirty="0" err="1"/>
              <a:t>BirdSeed</a:t>
            </a:r>
            <a:r>
              <a:rPr lang="en-GB" b="1" dirty="0"/>
              <a:t>(2); </a:t>
            </a:r>
          </a:p>
          <a:p>
            <a:r>
              <a:rPr lang="en-US" dirty="0"/>
              <a:t>c) </a:t>
            </a:r>
            <a:r>
              <a:rPr lang="en-GB" b="1" dirty="0"/>
              <a:t>Replace line 1 with new </a:t>
            </a:r>
            <a:r>
              <a:rPr lang="en-GB" b="1" dirty="0" err="1"/>
              <a:t>BirdSeed</a:t>
            </a:r>
            <a:r>
              <a:rPr lang="en-GB" b="1" dirty="0"/>
              <a:t>(2); </a:t>
            </a:r>
          </a:p>
          <a:p>
            <a:r>
              <a:rPr lang="en-US" dirty="0"/>
              <a:t>d) </a:t>
            </a:r>
            <a:r>
              <a:rPr lang="en-GB" b="1" dirty="0"/>
              <a:t>Replace line 2 with new </a:t>
            </a:r>
            <a:r>
              <a:rPr lang="en-GB" b="1" dirty="0" err="1"/>
              <a:t>BirdSeed</a:t>
            </a:r>
            <a:r>
              <a:rPr lang="en-GB" b="1" dirty="0"/>
              <a:t>(2); </a:t>
            </a:r>
          </a:p>
          <a:p>
            <a:r>
              <a:rPr lang="en-US" dirty="0"/>
              <a:t>e) </a:t>
            </a:r>
            <a:r>
              <a:rPr lang="en-GB" b="1" dirty="0"/>
              <a:t>Replace line 1 with this(2); </a:t>
            </a:r>
          </a:p>
          <a:p>
            <a:r>
              <a:rPr lang="en-US" dirty="0"/>
              <a:t>f) </a:t>
            </a:r>
            <a:r>
              <a:rPr lang="en-GB" b="1" dirty="0"/>
              <a:t>Replace line 2 with this(2);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4D7B71E-EAF6-114C-856D-69D494BC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1251886"/>
            <a:ext cx="4343400" cy="4381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341B5C-8430-F946-B853-26255801B6A9}"/>
              </a:ext>
            </a:extLst>
          </p:cNvPr>
          <p:cNvSpPr txBox="1"/>
          <p:nvPr/>
        </p:nvSpPr>
        <p:spPr>
          <a:xfrm>
            <a:off x="1854200" y="5308600"/>
            <a:ext cx="227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e)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49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426C1-8BA3-B84E-BD38-BD0A0E476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Q14. What is the output of the following code?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2EED-B2BF-0D4B-A896-F2B45F0E2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lphaLcParenR"/>
            </a:pPr>
            <a:r>
              <a:rPr lang="en-US" dirty="0"/>
              <a:t>01</a:t>
            </a:r>
          </a:p>
          <a:p>
            <a:pPr marL="457200" indent="-457200">
              <a:buAutoNum type="alphaLcParenR"/>
            </a:pPr>
            <a:r>
              <a:rPr lang="en-US" dirty="0"/>
              <a:t>08</a:t>
            </a:r>
          </a:p>
          <a:p>
            <a:pPr marL="457200" indent="-457200">
              <a:buAutoNum type="alphaLcParenR"/>
            </a:pPr>
            <a:r>
              <a:rPr lang="en-US" dirty="0"/>
              <a:t>2</a:t>
            </a:r>
          </a:p>
          <a:p>
            <a:pPr marL="457200" indent="-457200">
              <a:buAutoNum type="alphaLcParenR"/>
            </a:pPr>
            <a:r>
              <a:rPr lang="en-US" dirty="0"/>
              <a:t>8</a:t>
            </a:r>
          </a:p>
          <a:p>
            <a:pPr marL="457200" indent="-457200">
              <a:buAutoNum type="alphaLcParenR"/>
            </a:pPr>
            <a:r>
              <a:rPr lang="en-US" dirty="0"/>
              <a:t>Compilation error</a:t>
            </a:r>
          </a:p>
          <a:p>
            <a:pPr marL="457200" indent="-457200">
              <a:buAutoNum type="alphaLcParenR"/>
            </a:pPr>
            <a:r>
              <a:rPr lang="en-US" dirty="0"/>
              <a:t>Exception error</a:t>
            </a:r>
          </a:p>
        </p:txBody>
      </p:sp>
      <p:pic>
        <p:nvPicPr>
          <p:cNvPr id="9" name="Picture 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82E9043F-043A-8046-B930-7D4A560DA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4789771"/>
            <a:ext cx="3822700" cy="13970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B19053A-1C69-EA40-967F-3664CA806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698501"/>
            <a:ext cx="4241800" cy="4648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B5C60-4430-5641-933B-582CD3408E67}"/>
              </a:ext>
            </a:extLst>
          </p:cNvPr>
          <p:cNvSpPr txBox="1"/>
          <p:nvPr/>
        </p:nvSpPr>
        <p:spPr>
          <a:xfrm>
            <a:off x="698500" y="6261100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32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9EC93-C340-A449-85B8-44FF3CAE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</p:spPr>
        <p:txBody>
          <a:bodyPr anchor="ctr">
            <a:normAutofit/>
          </a:bodyPr>
          <a:lstStyle/>
          <a:p>
            <a:r>
              <a:rPr lang="en-US" dirty="0"/>
              <a:t>Q15 Which are true in the following example ? (Chose all apply)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96BCB-1E8F-D84E-80AC-2CEBF0163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45428"/>
            <a:ext cx="5181600" cy="491064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a) </a:t>
            </a:r>
            <a:r>
              <a:rPr lang="en-GB" dirty="0"/>
              <a:t>The code compiles as is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b) There is exactly one compiler error in the code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C) There are exactly two compiler errors in the code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D) If the lines with compiler errors are removed, the output is climb climb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E) If the lines with compiler errors are removed, the output is swing swing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F) If the lines with compile errors are removed, the code throws a </a:t>
            </a:r>
            <a:r>
              <a:rPr lang="en-GB" dirty="0" err="1"/>
              <a:t>NullPointerException</a:t>
            </a:r>
            <a:r>
              <a:rPr lang="en-GB" dirty="0"/>
              <a:t>. 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F458452-79A7-894D-9344-2180FCCA2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20" y="945428"/>
            <a:ext cx="4640559" cy="4910647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07C232-FDAD-0A4A-8C2F-AD84A2EE7A86}"/>
              </a:ext>
            </a:extLst>
          </p:cNvPr>
          <p:cNvSpPr txBox="1"/>
          <p:nvPr/>
        </p:nvSpPr>
        <p:spPr>
          <a:xfrm>
            <a:off x="4191000" y="6426200"/>
            <a:ext cx="424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b) one compilation error f) swing swing </a:t>
            </a:r>
          </a:p>
        </p:txBody>
      </p:sp>
    </p:spTree>
    <p:extLst>
      <p:ext uri="{BB962C8B-B14F-4D97-AF65-F5344CB8AC3E}">
        <p14:creationId xmlns:p14="http://schemas.microsoft.com/office/powerpoint/2010/main" val="2778119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BD9F-E4B0-B648-8E18-A6393FE5E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</p:spPr>
        <p:txBody>
          <a:bodyPr anchor="ctr">
            <a:normAutofit/>
          </a:bodyPr>
          <a:lstStyle/>
          <a:p>
            <a:r>
              <a:rPr lang="en-US" dirty="0"/>
              <a:t>Q16 Which of the following are true for the code bellow?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11F6E-B1A8-4843-8EBE-1AF2D272D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2522"/>
            <a:ext cx="5459027" cy="520937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lphaLcParenR"/>
            </a:pPr>
            <a:r>
              <a:rPr lang="en-GB" dirty="0"/>
              <a:t>The code prints out 2 4.</a:t>
            </a:r>
          </a:p>
          <a:p>
            <a:br>
              <a:rPr lang="en-GB" dirty="0"/>
            </a:br>
            <a:r>
              <a:rPr lang="en-US" dirty="0"/>
              <a:t>b) </a:t>
            </a:r>
            <a:r>
              <a:rPr lang="en-GB" dirty="0"/>
              <a:t>The code prints out 3 4.</a:t>
            </a:r>
            <a:br>
              <a:rPr lang="en-GB" dirty="0"/>
            </a:br>
            <a:endParaRPr lang="en-GB" dirty="0"/>
          </a:p>
          <a:p>
            <a:r>
              <a:rPr lang="en-GB" dirty="0"/>
              <a:t>c) The code prints out 4 2.</a:t>
            </a:r>
            <a:br>
              <a:rPr lang="en-GB" dirty="0"/>
            </a:br>
            <a:endParaRPr lang="en-GB" dirty="0"/>
          </a:p>
          <a:p>
            <a:r>
              <a:rPr lang="en-GB" dirty="0"/>
              <a:t>d) The code prints out 4 4.</a:t>
            </a:r>
            <a:br>
              <a:rPr lang="en-GB" dirty="0"/>
            </a:br>
            <a:endParaRPr lang="en-GB" dirty="0"/>
          </a:p>
          <a:p>
            <a:r>
              <a:rPr lang="en-GB" dirty="0"/>
              <a:t>e) The code prints 3 4 if you remove the constructor Create(int </a:t>
            </a:r>
            <a:r>
              <a:rPr lang="en-GB" dirty="0" err="1"/>
              <a:t>num</a:t>
            </a:r>
            <a:r>
              <a:rPr lang="en-GB" dirty="0"/>
              <a:t>)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f) The code prints 4 4 if you remove the constructor Create(int </a:t>
            </a:r>
            <a:r>
              <a:rPr lang="en-GB" dirty="0" err="1"/>
              <a:t>num</a:t>
            </a:r>
            <a:r>
              <a:rPr lang="en-GB" dirty="0"/>
              <a:t>)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g) The code prints 5 4 if you remove the constructor Create(int </a:t>
            </a:r>
            <a:r>
              <a:rPr lang="en-GB" dirty="0" err="1"/>
              <a:t>num</a:t>
            </a:r>
            <a:r>
              <a:rPr lang="en-GB" dirty="0"/>
              <a:t>) </a:t>
            </a:r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A5454997-0F47-8946-96FE-1102AB634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942" y="1102522"/>
            <a:ext cx="3722368" cy="46529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D68E1-540F-E042-AA3F-F649F89022F2}"/>
              </a:ext>
            </a:extLst>
          </p:cNvPr>
          <p:cNvSpPr txBox="1"/>
          <p:nvPr/>
        </p:nvSpPr>
        <p:spPr>
          <a:xfrm>
            <a:off x="1618263" y="6218466"/>
            <a:ext cx="389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a) 2, 4  </a:t>
            </a:r>
          </a:p>
        </p:txBody>
      </p:sp>
    </p:spTree>
    <p:extLst>
      <p:ext uri="{BB962C8B-B14F-4D97-AF65-F5344CB8AC3E}">
        <p14:creationId xmlns:p14="http://schemas.microsoft.com/office/powerpoint/2010/main" val="3576478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404519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819D-8A76-2C4A-A72E-E6D907390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224001"/>
            <a:ext cx="11137900" cy="474500"/>
          </a:xfrm>
        </p:spPr>
        <p:txBody>
          <a:bodyPr>
            <a:normAutofit fontScale="90000"/>
          </a:bodyPr>
          <a:lstStyle/>
          <a:p>
            <a:r>
              <a:rPr lang="en-US" dirty="0"/>
              <a:t>Q1. How many instances of class Pen are eligible for Garbage Collector at line 4?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303F7DF-F41B-7945-9C2B-3FE167D85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00" y="1302544"/>
            <a:ext cx="5842000" cy="3949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16E7DE-5D04-B948-8859-0D701C2A7EC9}"/>
              </a:ext>
            </a:extLst>
          </p:cNvPr>
          <p:cNvSpPr txBox="1"/>
          <p:nvPr/>
        </p:nvSpPr>
        <p:spPr>
          <a:xfrm>
            <a:off x="698500" y="1943100"/>
            <a:ext cx="3771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1</a:t>
            </a:r>
          </a:p>
          <a:p>
            <a:r>
              <a:rPr lang="en-US" dirty="0"/>
              <a:t>b) 0</a:t>
            </a:r>
          </a:p>
          <a:p>
            <a:r>
              <a:rPr lang="en-US" dirty="0"/>
              <a:t>c) 3</a:t>
            </a:r>
          </a:p>
          <a:p>
            <a:r>
              <a:rPr lang="en-US" dirty="0"/>
              <a:t>d) 2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F25F0E-FAB0-A248-8937-4E3EAC002DE8}"/>
              </a:ext>
            </a:extLst>
          </p:cNvPr>
          <p:cNvSpPr txBox="1"/>
          <p:nvPr/>
        </p:nvSpPr>
        <p:spPr>
          <a:xfrm>
            <a:off x="342900" y="3437573"/>
            <a:ext cx="53721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D) 2  </a:t>
            </a:r>
          </a:p>
          <a:p>
            <a:r>
              <a:rPr lang="en-GB" dirty="0"/>
              <a:t>Object created at Line 1 becomes eligible for Garbage collection after Line 1 only, as there are no references to it. So We have one object marked for GC. </a:t>
            </a:r>
          </a:p>
          <a:p>
            <a:r>
              <a:rPr lang="en-GB" dirty="0"/>
              <a:t>Object created at Line 6 becomes unreachable after change(Pen) method pops out of the STACK, and this happens after Line 3.</a:t>
            </a:r>
          </a:p>
          <a:p>
            <a:r>
              <a:rPr lang="en-GB" dirty="0"/>
              <a:t>So at Line 4, we have two Pen objects eligible for Garbage collection: Created at Line 1 and Created at Line 6.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3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FE5D9-F851-6A45-B80B-446AF30C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 What will be happened when the code is compiled and executed?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76A4A07-7C44-F640-B332-CBC2A05C3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1041400"/>
            <a:ext cx="4737100" cy="47752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F12B24-152B-CC4F-A632-C94711477611}"/>
              </a:ext>
            </a:extLst>
          </p:cNvPr>
          <p:cNvSpPr txBox="1"/>
          <p:nvPr/>
        </p:nvSpPr>
        <p:spPr>
          <a:xfrm>
            <a:off x="965200" y="1473200"/>
            <a:ext cx="513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  <a:p>
            <a:pPr marL="342900" indent="-342900">
              <a:buAutoNum type="alphaLcParenR"/>
            </a:pPr>
            <a:r>
              <a:rPr lang="en-US" dirty="0"/>
              <a:t>James:25</a:t>
            </a:r>
          </a:p>
          <a:p>
            <a:pPr marL="342900" indent="-342900">
              <a:buAutoNum type="alphaLcParenR"/>
            </a:pPr>
            <a:r>
              <a:rPr lang="en-US" dirty="0"/>
              <a:t>An exception is throws at runtime</a:t>
            </a:r>
          </a:p>
          <a:p>
            <a:pPr marL="342900" indent="-342900">
              <a:buAutoNum type="alphaLcParenR"/>
            </a:pPr>
            <a:r>
              <a:rPr lang="en-US" dirty="0"/>
              <a:t>null:0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2F8C1-94E3-5D40-8DF3-E58F56E23CCE}"/>
              </a:ext>
            </a:extLst>
          </p:cNvPr>
          <p:cNvSpPr txBox="1"/>
          <p:nvPr/>
        </p:nvSpPr>
        <p:spPr>
          <a:xfrm>
            <a:off x="571500" y="3594100"/>
            <a:ext cx="34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 D) null:0</a:t>
            </a:r>
          </a:p>
          <a:p>
            <a:r>
              <a:rPr lang="en-US" dirty="0"/>
              <a:t>We do have methods, not constructors here</a:t>
            </a:r>
          </a:p>
        </p:txBody>
      </p:sp>
    </p:spTree>
    <p:extLst>
      <p:ext uri="{BB962C8B-B14F-4D97-AF65-F5344CB8AC3E}">
        <p14:creationId xmlns:p14="http://schemas.microsoft.com/office/powerpoint/2010/main" val="231501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C4C1-8415-7C47-82DE-85E50C26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Q3. What will be the result of compiling and executing of Test class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0F139BC-74AA-8D4E-B6A9-5703B347B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2001"/>
            <a:ext cx="5324307" cy="49164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D542C4-14EE-1C46-BDDC-FBA93B436EEB}"/>
              </a:ext>
            </a:extLst>
          </p:cNvPr>
          <p:cNvSpPr txBox="1"/>
          <p:nvPr/>
        </p:nvSpPr>
        <p:spPr>
          <a:xfrm>
            <a:off x="711200" y="1727200"/>
            <a:ext cx="4508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Point(0, 20);Point(0, 20)</a:t>
            </a:r>
          </a:p>
          <a:p>
            <a:pPr marL="342900" indent="-342900">
              <a:buAutoNum type="alphaLcParenR"/>
            </a:pPr>
            <a:r>
              <a:rPr lang="en-US" dirty="0"/>
              <a:t>Point(10, 20);Point(0, 20)</a:t>
            </a:r>
          </a:p>
          <a:p>
            <a:pPr marL="342900" indent="-342900">
              <a:buAutoNum type="alphaLcParenR"/>
            </a:pPr>
            <a:r>
              <a:rPr lang="en-US" dirty="0"/>
              <a:t>Point(10, 20);Point(10, 20)</a:t>
            </a:r>
          </a:p>
          <a:p>
            <a:pPr marL="342900" indent="-342900">
              <a:buAutoNum type="alphaLcParenR"/>
            </a:pPr>
            <a:r>
              <a:rPr lang="en-US" dirty="0"/>
              <a:t>Non of the other options</a:t>
            </a:r>
          </a:p>
          <a:p>
            <a:pPr marL="342900" indent="-342900">
              <a:buAutoNum type="alphaLcParenR"/>
            </a:pPr>
            <a:r>
              <a:rPr lang="en-US" dirty="0"/>
              <a:t>Point(0, 20);Point(10, 20)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00517-5627-814C-9E87-63A0B78C16A5}"/>
              </a:ext>
            </a:extLst>
          </p:cNvPr>
          <p:cNvSpPr txBox="1"/>
          <p:nvPr/>
        </p:nvSpPr>
        <p:spPr>
          <a:xfrm>
            <a:off x="596900" y="41783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B) Point(10, 20);Point(0, 20)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9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E762-1072-FA4C-B58E-DC66E592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Q4 Which options are enough to avoid compilation error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7FB15-9BB3-104C-B75D-CF95310E9807}"/>
              </a:ext>
            </a:extLst>
          </p:cNvPr>
          <p:cNvSpPr txBox="1"/>
          <p:nvPr/>
        </p:nvSpPr>
        <p:spPr>
          <a:xfrm>
            <a:off x="6248400" y="965200"/>
            <a:ext cx="54864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package orders;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public class Order {</a:t>
            </a:r>
          </a:p>
          <a:p>
            <a:r>
              <a:rPr lang="en-GB" sz="1600" b="1" dirty="0"/>
              <a:t>    </a:t>
            </a:r>
          </a:p>
          <a:p>
            <a:r>
              <a:rPr lang="en-GB" sz="1600" b="1" dirty="0"/>
              <a:t>}</a:t>
            </a:r>
          </a:p>
          <a:p>
            <a:endParaRPr lang="en-GB" sz="1600" b="1" dirty="0"/>
          </a:p>
          <a:p>
            <a:r>
              <a:rPr lang="en-GB" sz="1600" b="1" dirty="0"/>
              <a:t>package </a:t>
            </a:r>
            <a:r>
              <a:rPr lang="en-GB" sz="1600" b="1" dirty="0" err="1"/>
              <a:t>orders.items</a:t>
            </a:r>
            <a:r>
              <a:rPr lang="en-GB" sz="1600" b="1" dirty="0"/>
              <a:t>;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public class Item {</a:t>
            </a:r>
          </a:p>
          <a:p>
            <a:r>
              <a:rPr lang="en-GB" sz="1600" b="1" dirty="0"/>
              <a:t>    </a:t>
            </a:r>
          </a:p>
          <a:p>
            <a:r>
              <a:rPr lang="en-GB" sz="1600" b="1" dirty="0"/>
              <a:t>}</a:t>
            </a:r>
            <a:br>
              <a:rPr lang="en-GB" sz="1600" b="1" dirty="0"/>
            </a:br>
            <a:endParaRPr lang="en-GB" sz="1600" b="1" dirty="0"/>
          </a:p>
          <a:p>
            <a:r>
              <a:rPr lang="en-GB" sz="1600" b="1" dirty="0"/>
              <a:t>package shopping;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/*INSERT*/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public class Shop {</a:t>
            </a:r>
          </a:p>
          <a:p>
            <a:r>
              <a:rPr lang="en-GB" sz="1600" b="1" dirty="0"/>
              <a:t>    Order order = null;</a:t>
            </a:r>
          </a:p>
          <a:p>
            <a:r>
              <a:rPr lang="en-GB" sz="1600" b="1" dirty="0"/>
              <a:t>    Item item = null;</a:t>
            </a:r>
          </a:p>
          <a:p>
            <a:r>
              <a:rPr lang="en-GB" sz="1600" b="1" dirty="0"/>
              <a:t>}</a:t>
            </a:r>
          </a:p>
          <a:p>
            <a:br>
              <a:rPr lang="en-GB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50DFB-15F8-F949-99A7-D5B084BB42C5}"/>
              </a:ext>
            </a:extLst>
          </p:cNvPr>
          <p:cNvSpPr txBox="1"/>
          <p:nvPr/>
        </p:nvSpPr>
        <p:spPr>
          <a:xfrm>
            <a:off x="609600" y="1371600"/>
            <a:ext cx="5143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import </a:t>
            </a:r>
            <a:r>
              <a:rPr lang="en-US" dirty="0" err="1"/>
              <a:t>orders.Order</a:t>
            </a:r>
            <a:r>
              <a:rPr lang="en-US" dirty="0"/>
              <a:t>;</a:t>
            </a:r>
          </a:p>
          <a:p>
            <a:r>
              <a:rPr lang="en-US" dirty="0"/>
              <a:t>import </a:t>
            </a:r>
            <a:r>
              <a:rPr lang="en-US" dirty="0" err="1"/>
              <a:t>orders.items.Item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b) import </a:t>
            </a:r>
            <a:r>
              <a:rPr lang="en-US" dirty="0" err="1"/>
              <a:t>orders.items</a:t>
            </a:r>
            <a:r>
              <a:rPr lang="en-US" dirty="0"/>
              <a:t>.*;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c) import orders.*</a:t>
            </a:r>
          </a:p>
          <a:p>
            <a:r>
              <a:rPr lang="en-US" dirty="0"/>
              <a:t>import </a:t>
            </a:r>
            <a:r>
              <a:rPr lang="en-US" dirty="0" err="1"/>
              <a:t>orders.items</a:t>
            </a:r>
            <a:r>
              <a:rPr lang="en-US" dirty="0"/>
              <a:t>.*</a:t>
            </a:r>
          </a:p>
          <a:p>
            <a:endParaRPr lang="en-US" dirty="0"/>
          </a:p>
          <a:p>
            <a:r>
              <a:rPr lang="en-US" dirty="0"/>
              <a:t>d) import orders.*</a:t>
            </a:r>
          </a:p>
          <a:p>
            <a:r>
              <a:rPr lang="en-US" dirty="0"/>
              <a:t> import items.*</a:t>
            </a:r>
          </a:p>
          <a:p>
            <a:endParaRPr lang="en-US" dirty="0"/>
          </a:p>
          <a:p>
            <a:r>
              <a:rPr lang="en-US" dirty="0"/>
              <a:t>c) import orders.*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476F7-5726-1C42-8214-B2669EAF7D3C}"/>
              </a:ext>
            </a:extLst>
          </p:cNvPr>
          <p:cNvSpPr txBox="1"/>
          <p:nvPr/>
        </p:nvSpPr>
        <p:spPr>
          <a:xfrm>
            <a:off x="571500" y="5829300"/>
            <a:ext cx="287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A) and c) </a:t>
            </a:r>
          </a:p>
          <a:p>
            <a:r>
              <a:rPr lang="en-US" dirty="0"/>
              <a:t>All the orders will not import Item and Order class</a:t>
            </a:r>
          </a:p>
        </p:txBody>
      </p:sp>
    </p:spTree>
    <p:extLst>
      <p:ext uri="{BB962C8B-B14F-4D97-AF65-F5344CB8AC3E}">
        <p14:creationId xmlns:p14="http://schemas.microsoft.com/office/powerpoint/2010/main" val="2723542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D0D6-1E14-2144-98F9-3FCB25D2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Q5 </a:t>
            </a:r>
            <a:r>
              <a:rPr lang="en-GB" dirty="0"/>
              <a:t>Which of the following is the correct way to make the variable '</a:t>
            </a:r>
            <a:r>
              <a:rPr lang="en-GB" dirty="0" err="1"/>
              <a:t>passportNo</a:t>
            </a:r>
            <a:r>
              <a:rPr lang="en-GB" dirty="0"/>
              <a:t>' read only for any other class?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155E9-4D3F-4D4F-98C7-AB4AE5012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public class Employee {</a:t>
            </a:r>
          </a:p>
          <a:p>
            <a:r>
              <a:rPr lang="en-GB" b="1" dirty="0"/>
              <a:t>    public int </a:t>
            </a:r>
            <a:r>
              <a:rPr lang="en-GB" b="1" dirty="0" err="1"/>
              <a:t>passportNo</a:t>
            </a:r>
            <a:r>
              <a:rPr lang="en-GB" b="1" dirty="0"/>
              <a:t>; //line 2</a:t>
            </a:r>
          </a:p>
          <a:p>
            <a:r>
              <a:rPr lang="en-GB" b="1" dirty="0"/>
              <a:t>}</a:t>
            </a:r>
          </a:p>
          <a:p>
            <a:endParaRPr lang="en-GB" dirty="0"/>
          </a:p>
          <a:p>
            <a:r>
              <a:rPr lang="en-GB" sz="1600" dirty="0"/>
              <a:t>a) Remove ‘public’ from the ‘</a:t>
            </a:r>
            <a:r>
              <a:rPr lang="en-GB" sz="1600" dirty="0" err="1"/>
              <a:t>passportNo</a:t>
            </a:r>
            <a:r>
              <a:rPr lang="en-GB" sz="1600" dirty="0"/>
              <a:t>’ </a:t>
            </a:r>
            <a:r>
              <a:rPr lang="en-GB" sz="1600" dirty="0" err="1"/>
              <a:t>decaration</a:t>
            </a:r>
            <a:r>
              <a:rPr lang="en-GB" sz="1600" dirty="0"/>
              <a:t> </a:t>
            </a:r>
          </a:p>
          <a:p>
            <a:r>
              <a:rPr lang="en-GB" sz="1600" dirty="0"/>
              <a:t>b) Make ‘</a:t>
            </a:r>
            <a:r>
              <a:rPr lang="en-GB" sz="1600" dirty="0" err="1"/>
              <a:t>passportNo</a:t>
            </a:r>
            <a:r>
              <a:rPr lang="en-GB" sz="1600" dirty="0"/>
              <a:t>’ private and provide a pubic getter e.g. public String </a:t>
            </a:r>
            <a:r>
              <a:rPr lang="en-GB" sz="1600" dirty="0" err="1"/>
              <a:t>getPassordNo</a:t>
            </a:r>
            <a:r>
              <a:rPr lang="en-GB" sz="1600" dirty="0"/>
              <a:t>(); which will return it’s value</a:t>
            </a:r>
          </a:p>
          <a:p>
            <a:r>
              <a:rPr lang="en-GB" sz="1600" dirty="0"/>
              <a:t>c) Make ‘</a:t>
            </a:r>
            <a:r>
              <a:rPr lang="en-GB" sz="1600" dirty="0" err="1"/>
              <a:t>passwordNo</a:t>
            </a:r>
            <a:r>
              <a:rPr lang="en-GB" sz="1600" dirty="0"/>
              <a:t>’ static and provide a public static method </a:t>
            </a:r>
            <a:r>
              <a:rPr lang="en-GB" sz="1600" dirty="0" err="1"/>
              <a:t>getPasswordNo</a:t>
            </a:r>
            <a:r>
              <a:rPr lang="en-GB" sz="1600" dirty="0"/>
              <a:t>() which will return it’s value </a:t>
            </a:r>
          </a:p>
          <a:p>
            <a:r>
              <a:rPr lang="en-GB" sz="1600" dirty="0"/>
              <a:t>d) Make ‘</a:t>
            </a:r>
            <a:r>
              <a:rPr lang="en-GB" sz="1600" dirty="0" err="1"/>
              <a:t>passwordNo</a:t>
            </a:r>
            <a:r>
              <a:rPr lang="en-GB" sz="1600" dirty="0"/>
              <a:t>’ private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2C2E5-E79F-C547-B199-BD2307FC786D}"/>
              </a:ext>
            </a:extLst>
          </p:cNvPr>
          <p:cNvSpPr txBox="1"/>
          <p:nvPr/>
        </p:nvSpPr>
        <p:spPr>
          <a:xfrm>
            <a:off x="1193800" y="5702300"/>
            <a:ext cx="370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 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042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4BFC-8CCE-2A4E-B0E7-3063C9FE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0AD07-5799-7044-A441-5D2794649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____________ uses access modifiers to protect variables and hide them within a class.</a:t>
            </a:r>
          </a:p>
          <a:p>
            <a:r>
              <a:rPr lang="en-GB" b="1" dirty="0"/>
              <a:t>Which of the following options accurately fill in the blanks above?</a:t>
            </a:r>
          </a:p>
          <a:p>
            <a:endParaRPr lang="en-US" dirty="0"/>
          </a:p>
          <a:p>
            <a:pPr marL="457200" indent="-457200">
              <a:buAutoNum type="alphaLcParenR"/>
            </a:pPr>
            <a:r>
              <a:rPr lang="en-US" dirty="0"/>
              <a:t>Polymorphism </a:t>
            </a:r>
          </a:p>
          <a:p>
            <a:pPr marL="457200" indent="-457200">
              <a:buAutoNum type="alphaLcParenR"/>
            </a:pPr>
            <a:r>
              <a:rPr lang="en-US" dirty="0"/>
              <a:t>Encapsulation</a:t>
            </a:r>
          </a:p>
          <a:p>
            <a:pPr marL="457200" indent="-457200">
              <a:buAutoNum type="alphaLcParenR"/>
            </a:pPr>
            <a:r>
              <a:rPr lang="en-US" dirty="0"/>
              <a:t>Inheritance</a:t>
            </a:r>
          </a:p>
          <a:p>
            <a:pPr marL="457200" indent="-457200">
              <a:buAutoNum type="alphaLcParenR"/>
            </a:pPr>
            <a:r>
              <a:rPr lang="en-US" dirty="0"/>
              <a:t>Abstraction</a:t>
            </a:r>
          </a:p>
          <a:p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43AD1-7D87-9C49-B05A-E6CE83D5BD74}"/>
              </a:ext>
            </a:extLst>
          </p:cNvPr>
          <p:cNvSpPr txBox="1"/>
          <p:nvPr/>
        </p:nvSpPr>
        <p:spPr>
          <a:xfrm>
            <a:off x="558800" y="5918200"/>
            <a:ext cx="482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2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43CD-CBC8-404A-A2EA-4ACF287D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Q7 What will be the result of compiling and executing of Test class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FE884-CA4B-4644-B013-85B98664F3BF}"/>
              </a:ext>
            </a:extLst>
          </p:cNvPr>
          <p:cNvSpPr txBox="1"/>
          <p:nvPr/>
        </p:nvSpPr>
        <p:spPr>
          <a:xfrm>
            <a:off x="6591300" y="1117600"/>
            <a:ext cx="4914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	char var1;</a:t>
            </a:r>
          </a:p>
          <a:p>
            <a:r>
              <a:rPr lang="en-GB" b="1" dirty="0"/>
              <a:t>	double var2;</a:t>
            </a:r>
          </a:p>
          <a:p>
            <a:r>
              <a:rPr lang="en-GB" b="1" dirty="0"/>
              <a:t>	float var3;</a:t>
            </a:r>
          </a:p>
          <a:p>
            <a:endParaRPr lang="en-GB" b="1" dirty="0"/>
          </a:p>
          <a:p>
            <a:r>
              <a:rPr lang="en-GB" b="1" dirty="0"/>
              <a:t>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	Test </a:t>
            </a:r>
            <a:r>
              <a:rPr lang="en-GB" b="1" dirty="0" err="1"/>
              <a:t>obj</a:t>
            </a:r>
            <a:r>
              <a:rPr lang="en-GB" b="1" dirty="0"/>
              <a:t> = new Test();</a:t>
            </a:r>
          </a:p>
          <a:p>
            <a:r>
              <a:rPr lang="en-GB" b="1" dirty="0"/>
              <a:t>	</a:t>
            </a:r>
            <a:r>
              <a:rPr lang="en-GB" b="1" dirty="0" err="1"/>
              <a:t>System.out.println</a:t>
            </a:r>
            <a:r>
              <a:rPr lang="en-GB" b="1" dirty="0"/>
              <a:t>("&gt;" + obj.var1);</a:t>
            </a:r>
          </a:p>
          <a:p>
            <a:r>
              <a:rPr lang="en-GB" b="1" dirty="0"/>
              <a:t>	</a:t>
            </a:r>
            <a:r>
              <a:rPr lang="en-GB" b="1" dirty="0" err="1"/>
              <a:t>System.out.println</a:t>
            </a:r>
            <a:r>
              <a:rPr lang="en-GB" b="1" dirty="0"/>
              <a:t>("&gt;" + obj.var2);</a:t>
            </a:r>
          </a:p>
          <a:p>
            <a:r>
              <a:rPr lang="en-GB" b="1" dirty="0"/>
              <a:t>	</a:t>
            </a:r>
            <a:r>
              <a:rPr lang="en-GB" b="1" dirty="0" err="1"/>
              <a:t>System.out.println</a:t>
            </a:r>
            <a:r>
              <a:rPr lang="en-GB" b="1" dirty="0"/>
              <a:t>("&gt;" + obj.var3);</a:t>
            </a:r>
          </a:p>
          <a:p>
            <a:r>
              <a:rPr lang="en-GB" b="1" dirty="0"/>
              <a:t>     }</a:t>
            </a:r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1198A2-044D-0E4C-9BD6-85C653375C5D}"/>
              </a:ext>
            </a:extLst>
          </p:cNvPr>
          <p:cNvSpPr txBox="1"/>
          <p:nvPr/>
        </p:nvSpPr>
        <p:spPr>
          <a:xfrm>
            <a:off x="533400" y="1168400"/>
            <a:ext cx="57277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&gt;null</a:t>
            </a:r>
          </a:p>
          <a:p>
            <a:r>
              <a:rPr lang="en-US" dirty="0"/>
              <a:t>&gt;0.0</a:t>
            </a:r>
            <a:br>
              <a:rPr lang="en-US" dirty="0"/>
            </a:br>
            <a:r>
              <a:rPr lang="en-US" dirty="0"/>
              <a:t>&gt;0.0f</a:t>
            </a:r>
          </a:p>
          <a:p>
            <a:endParaRPr lang="en-US" dirty="0"/>
          </a:p>
          <a:p>
            <a:r>
              <a:rPr lang="en-US" dirty="0"/>
              <a:t>b) &gt; null</a:t>
            </a:r>
            <a:br>
              <a:rPr lang="en-US" dirty="0"/>
            </a:br>
            <a:r>
              <a:rPr lang="en-US" dirty="0"/>
              <a:t>&gt;0.0</a:t>
            </a:r>
          </a:p>
          <a:p>
            <a:r>
              <a:rPr lang="en-US" dirty="0"/>
              <a:t>&gt;0.0</a:t>
            </a:r>
          </a:p>
          <a:p>
            <a:endParaRPr lang="en-US" dirty="0"/>
          </a:p>
          <a:p>
            <a:r>
              <a:rPr lang="en-US" dirty="0"/>
              <a:t>c) &gt;</a:t>
            </a:r>
            <a:br>
              <a:rPr lang="en-US" dirty="0"/>
            </a:br>
            <a:r>
              <a:rPr lang="en-US" dirty="0"/>
              <a:t>&gt;0.0</a:t>
            </a:r>
            <a:br>
              <a:rPr lang="en-US" dirty="0"/>
            </a:br>
            <a:r>
              <a:rPr lang="en-US" dirty="0"/>
              <a:t>&gt;0.0f</a:t>
            </a:r>
          </a:p>
          <a:p>
            <a:endParaRPr lang="en-US" dirty="0"/>
          </a:p>
          <a:p>
            <a:r>
              <a:rPr lang="en-US" dirty="0"/>
              <a:t>d) &gt;</a:t>
            </a:r>
            <a:br>
              <a:rPr lang="en-US" dirty="0"/>
            </a:br>
            <a:r>
              <a:rPr lang="en-US" dirty="0"/>
              <a:t>&gt;0.0</a:t>
            </a:r>
            <a:br>
              <a:rPr lang="en-US" dirty="0"/>
            </a:br>
            <a:r>
              <a:rPr lang="en-US" dirty="0"/>
              <a:t>&gt;0.0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50D61-B677-E741-9ABE-C6FBFADD4BE1}"/>
              </a:ext>
            </a:extLst>
          </p:cNvPr>
          <p:cNvSpPr txBox="1"/>
          <p:nvPr/>
        </p:nvSpPr>
        <p:spPr>
          <a:xfrm>
            <a:off x="1143000" y="5867400"/>
            <a:ext cx="511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 d)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86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C1BA-1C63-474E-B695-E49171A27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Q8 What will be the result of compiling and executing of Test class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5F9F2-5ADA-1142-83AD-0E985F6A31D8}"/>
              </a:ext>
            </a:extLst>
          </p:cNvPr>
          <p:cNvSpPr txBox="1"/>
          <p:nvPr/>
        </p:nvSpPr>
        <p:spPr>
          <a:xfrm>
            <a:off x="6096000" y="698501"/>
            <a:ext cx="49022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class Student {</a:t>
            </a:r>
          </a:p>
          <a:p>
            <a:r>
              <a:rPr lang="en-GB" b="1" dirty="0"/>
              <a:t>    String name;</a:t>
            </a:r>
          </a:p>
          <a:p>
            <a:r>
              <a:rPr lang="en-GB" b="1" dirty="0"/>
              <a:t>     int marks;</a:t>
            </a:r>
          </a:p>
          <a:p>
            <a:r>
              <a:rPr lang="en-GB" b="1" dirty="0"/>
              <a:t>     Student(String name, int marks) {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this.name</a:t>
            </a:r>
            <a:r>
              <a:rPr lang="en-GB" b="1" dirty="0"/>
              <a:t> = name;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this.marks</a:t>
            </a:r>
            <a:r>
              <a:rPr lang="en-GB" b="1" dirty="0"/>
              <a:t> = marks;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  <a:p>
            <a:r>
              <a:rPr lang="en-GB" b="1" dirty="0"/>
              <a:t> </a:t>
            </a:r>
          </a:p>
          <a:p>
            <a:r>
              <a:rPr lang="en-GB" b="1" dirty="0"/>
              <a:t>public class Test {</a:t>
            </a:r>
          </a:p>
          <a:p>
            <a:r>
              <a:rPr lang="en-GB" b="1" dirty="0"/>
              <a:t>    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Student student = new Student("James", 25);</a:t>
            </a:r>
          </a:p>
          <a:p>
            <a:r>
              <a:rPr lang="en-GB" b="1" dirty="0"/>
              <a:t>        int marks = 25;</a:t>
            </a:r>
          </a:p>
          <a:p>
            <a:r>
              <a:rPr lang="en-GB" b="1" dirty="0"/>
              <a:t>        review(student, marks);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(marks + "-" + </a:t>
            </a:r>
            <a:r>
              <a:rPr lang="en-GB" b="1" dirty="0" err="1"/>
              <a:t>student.marks</a:t>
            </a:r>
            <a:r>
              <a:rPr lang="en-GB" b="1" dirty="0"/>
              <a:t>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    private static void review(Student stud, int marks) {</a:t>
            </a:r>
          </a:p>
          <a:p>
            <a:r>
              <a:rPr lang="en-GB" b="1" dirty="0"/>
              <a:t>         marks = marks + 10;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stud.marks</a:t>
            </a:r>
            <a:r>
              <a:rPr lang="en-GB" b="1" dirty="0"/>
              <a:t>+=marks;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9E1EDC-E6CF-734F-BF0F-66B239AA5AB1}"/>
              </a:ext>
            </a:extLst>
          </p:cNvPr>
          <p:cNvSpPr txBox="1"/>
          <p:nvPr/>
        </p:nvSpPr>
        <p:spPr>
          <a:xfrm>
            <a:off x="304800" y="1130299"/>
            <a:ext cx="547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35-25</a:t>
            </a:r>
          </a:p>
          <a:p>
            <a:pPr marL="342900" indent="-342900">
              <a:buAutoNum type="alphaLcParenR"/>
            </a:pPr>
            <a:r>
              <a:rPr lang="en-US" dirty="0"/>
              <a:t>35-60</a:t>
            </a:r>
          </a:p>
          <a:p>
            <a:pPr marL="342900" indent="-342900">
              <a:buAutoNum type="alphaLcParenR"/>
            </a:pPr>
            <a:r>
              <a:rPr lang="en-US" dirty="0"/>
              <a:t>25-25</a:t>
            </a:r>
          </a:p>
          <a:p>
            <a:pPr marL="342900" indent="-342900">
              <a:buAutoNum type="alphaLcParenR"/>
            </a:pPr>
            <a:r>
              <a:rPr lang="en-US" dirty="0"/>
              <a:t>25-60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16E74-55DE-2942-9407-1FF4275EC9EC}"/>
              </a:ext>
            </a:extLst>
          </p:cNvPr>
          <p:cNvSpPr txBox="1"/>
          <p:nvPr/>
        </p:nvSpPr>
        <p:spPr>
          <a:xfrm>
            <a:off x="584200" y="5676900"/>
            <a:ext cx="313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71314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1465</Words>
  <Application>Microsoft Macintosh PowerPoint</Application>
  <PresentationFormat>Widescreen</PresentationFormat>
  <Paragraphs>243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Bg_NewHoriozons_Template</vt:lpstr>
      <vt:lpstr>Quiz  Class eco system and methods</vt:lpstr>
      <vt:lpstr>Q1. How many instances of class Pen are eligible for Garbage Collector at line 4?</vt:lpstr>
      <vt:lpstr>Q2. What will be happened when the code is compiled and executed?</vt:lpstr>
      <vt:lpstr>Q3. What will be the result of compiling and executing of Test class </vt:lpstr>
      <vt:lpstr>Q4 Which options are enough to avoid compilation error ?</vt:lpstr>
      <vt:lpstr>Q5 Which of the following is the correct way to make the variable 'passportNo' read only for any other class?</vt:lpstr>
      <vt:lpstr>Q6 </vt:lpstr>
      <vt:lpstr>Q7 What will be the result of compiling and executing of Test class ?</vt:lpstr>
      <vt:lpstr>Q8 What will be the result of compiling and executing of Test class ?</vt:lpstr>
      <vt:lpstr>Q9 Which of the bellow correctly defines class Printer </vt:lpstr>
      <vt:lpstr>Q10. What will be the result of compiling and executing of the code ?</vt:lpstr>
      <vt:lpstr>Q11. Which of the following can be put in blank so to compile it sucesfull ? </vt:lpstr>
      <vt:lpstr>Q12. What is the result of compiling and executing of the code? </vt:lpstr>
      <vt:lpstr>Q13 Which code can be inserted to have the code print 2? </vt:lpstr>
      <vt:lpstr>Q14. What is the output of the following code? </vt:lpstr>
      <vt:lpstr>Q15 Which are true in the following example ? (Chose all apply)</vt:lpstr>
      <vt:lpstr>Q16 Which of the following are true for the code bellow?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 Class eco system and methods</dc:title>
  <dc:creator>Simeon Angelov</dc:creator>
  <cp:lastModifiedBy>Simeon Angelov</cp:lastModifiedBy>
  <cp:revision>22</cp:revision>
  <dcterms:created xsi:type="dcterms:W3CDTF">2021-01-17T23:10:51Z</dcterms:created>
  <dcterms:modified xsi:type="dcterms:W3CDTF">2021-12-10T18:14:24Z</dcterms:modified>
</cp:coreProperties>
</file>